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8" r:id="rId6"/>
    <p:sldId id="264" r:id="rId7"/>
    <p:sldId id="295" r:id="rId8"/>
    <p:sldId id="297" r:id="rId9"/>
    <p:sldId id="294" r:id="rId10"/>
    <p:sldId id="298" r:id="rId11"/>
    <p:sldId id="299" r:id="rId12"/>
    <p:sldId id="300" r:id="rId13"/>
    <p:sldId id="301" r:id="rId14"/>
    <p:sldId id="302" r:id="rId15"/>
    <p:sldId id="303" r:id="rId16"/>
    <p:sldId id="306" r:id="rId17"/>
    <p:sldId id="305" r:id="rId18"/>
    <p:sldId id="304" r:id="rId19"/>
    <p:sldId id="307" r:id="rId20"/>
    <p:sldId id="291"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04" autoAdjust="0"/>
  </p:normalViewPr>
  <p:slideViewPr>
    <p:cSldViewPr snapToGrid="0">
      <p:cViewPr varScale="1">
        <p:scale>
          <a:sx n="63" d="100"/>
          <a:sy n="63" d="100"/>
        </p:scale>
        <p:origin x="804" y="56"/>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4/17/2024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4/17/2024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17</a:t>
            </a:fld>
            <a:endParaRPr lang="en-US" dirty="0"/>
          </a:p>
        </p:txBody>
      </p:sp>
    </p:spTree>
    <p:extLst>
      <p:ext uri="{BB962C8B-B14F-4D97-AF65-F5344CB8AC3E}">
        <p14:creationId xmlns:p14="http://schemas.microsoft.com/office/powerpoint/2010/main" val="110103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07129-B01F-B907-08FF-80E86B6B0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3DD49-4FAE-3670-F9A6-90AD20A18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5646A-56F3-3368-B217-264085F079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522BD3-5337-CA32-97C6-DEDB19B8B0FD}"/>
              </a:ext>
            </a:extLst>
          </p:cNvPr>
          <p:cNvSpPr>
            <a:spLocks noGrp="1"/>
          </p:cNvSpPr>
          <p:nvPr>
            <p:ph type="sldNum" sz="quarter" idx="5"/>
          </p:nvPr>
        </p:nvSpPr>
        <p:spPr/>
        <p:txBody>
          <a:bodyPr/>
          <a:lstStyle/>
          <a:p>
            <a:fld id="{10895658-EA1F-4910-80AB-4DA76E167475}" type="slidenum">
              <a:rPr lang="en-US" smtClean="0"/>
              <a:t>18</a:t>
            </a:fld>
            <a:endParaRPr lang="en-US" dirty="0"/>
          </a:p>
        </p:txBody>
      </p:sp>
    </p:spTree>
    <p:extLst>
      <p:ext uri="{BB962C8B-B14F-4D97-AF65-F5344CB8AC3E}">
        <p14:creationId xmlns:p14="http://schemas.microsoft.com/office/powerpoint/2010/main" val="3929954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fontScale="90000"/>
          </a:bodyPr>
          <a:lstStyle/>
          <a:p>
            <a:r>
              <a:rPr lang="en-US" dirty="0"/>
              <a:t>Elements of graphic notation of service diagram</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A4E1-4DAF-ED5E-6617-41D9569EE60B}"/>
              </a:ext>
            </a:extLst>
          </p:cNvPr>
          <p:cNvSpPr>
            <a:spLocks noGrp="1"/>
          </p:cNvSpPr>
          <p:nvPr>
            <p:ph type="ctrTitle"/>
          </p:nvPr>
        </p:nvSpPr>
        <p:spPr/>
        <p:txBody>
          <a:bodyPr/>
          <a:lstStyle/>
          <a:p>
            <a:r>
              <a:rPr lang="en-US" dirty="0"/>
              <a:t>database</a:t>
            </a:r>
          </a:p>
        </p:txBody>
      </p:sp>
      <p:sp>
        <p:nvSpPr>
          <p:cNvPr id="3" name="Subtitle 2">
            <a:extLst>
              <a:ext uri="{FF2B5EF4-FFF2-40B4-BE49-F238E27FC236}">
                <a16:creationId xmlns:a16="http://schemas.microsoft.com/office/drawing/2014/main" id="{5A215407-E3F7-ED49-92EB-D58214064816}"/>
              </a:ext>
            </a:extLst>
          </p:cNvPr>
          <p:cNvSpPr>
            <a:spLocks noGrp="1"/>
          </p:cNvSpPr>
          <p:nvPr>
            <p:ph type="subTitle" idx="1"/>
          </p:nvPr>
        </p:nvSpPr>
        <p:spPr/>
        <p:txBody>
          <a:bodyPr/>
          <a:lstStyle/>
          <a:p>
            <a:r>
              <a:rPr lang="en-US" dirty="0"/>
              <a:t>Represents databases</a:t>
            </a:r>
          </a:p>
        </p:txBody>
      </p:sp>
      <p:sp>
        <p:nvSpPr>
          <p:cNvPr id="4" name="Picture Placeholder 3">
            <a:extLst>
              <a:ext uri="{FF2B5EF4-FFF2-40B4-BE49-F238E27FC236}">
                <a16:creationId xmlns:a16="http://schemas.microsoft.com/office/drawing/2014/main" id="{702F8004-8A59-2107-36B2-AF9F234614A9}"/>
              </a:ext>
            </a:extLst>
          </p:cNvPr>
          <p:cNvSpPr>
            <a:spLocks noGrp="1"/>
          </p:cNvSpPr>
          <p:nvPr>
            <p:ph type="pic" sz="quarter" idx="13"/>
          </p:nvPr>
        </p:nvSpPr>
        <p:spPr/>
        <p:txBody>
          <a:bodyPr/>
          <a:lstStyle/>
          <a:p>
            <a:endParaRPr lang="en-US"/>
          </a:p>
        </p:txBody>
      </p:sp>
      <p:sp>
        <p:nvSpPr>
          <p:cNvPr id="5" name="Flowchart: Magnetic Disk 4">
            <a:extLst>
              <a:ext uri="{FF2B5EF4-FFF2-40B4-BE49-F238E27FC236}">
                <a16:creationId xmlns:a16="http://schemas.microsoft.com/office/drawing/2014/main" id="{4EED4187-EBAE-CEB6-A744-374D51B27828}"/>
              </a:ext>
            </a:extLst>
          </p:cNvPr>
          <p:cNvSpPr/>
          <p:nvPr/>
        </p:nvSpPr>
        <p:spPr>
          <a:xfrm>
            <a:off x="4829789" y="974785"/>
            <a:ext cx="3502324" cy="1397479"/>
          </a:xfrm>
          <a:prstGeom prst="flowChartMagneticDisk">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896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6823-842B-26AD-A89C-051B94E70699}"/>
              </a:ext>
            </a:extLst>
          </p:cNvPr>
          <p:cNvSpPr>
            <a:spLocks noGrp="1"/>
          </p:cNvSpPr>
          <p:nvPr>
            <p:ph type="ctrTitle"/>
          </p:nvPr>
        </p:nvSpPr>
        <p:spPr/>
        <p:txBody>
          <a:bodyPr/>
          <a:lstStyle/>
          <a:p>
            <a:r>
              <a:rPr lang="en-US" dirty="0"/>
              <a:t>person</a:t>
            </a:r>
          </a:p>
        </p:txBody>
      </p:sp>
      <p:sp>
        <p:nvSpPr>
          <p:cNvPr id="3" name="Subtitle 2">
            <a:extLst>
              <a:ext uri="{FF2B5EF4-FFF2-40B4-BE49-F238E27FC236}">
                <a16:creationId xmlns:a16="http://schemas.microsoft.com/office/drawing/2014/main" id="{1D30DA3F-B0C3-B408-87C3-BDCFB1C70B41}"/>
              </a:ext>
            </a:extLst>
          </p:cNvPr>
          <p:cNvSpPr>
            <a:spLocks noGrp="1"/>
          </p:cNvSpPr>
          <p:nvPr>
            <p:ph type="subTitle" idx="1"/>
          </p:nvPr>
        </p:nvSpPr>
        <p:spPr/>
        <p:txBody>
          <a:bodyPr/>
          <a:lstStyle/>
          <a:p>
            <a:r>
              <a:rPr lang="en-US" dirty="0"/>
              <a:t>Represents actors or users or a software system</a:t>
            </a:r>
          </a:p>
        </p:txBody>
      </p:sp>
      <p:pic>
        <p:nvPicPr>
          <p:cNvPr id="10" name="Picture 9">
            <a:extLst>
              <a:ext uri="{FF2B5EF4-FFF2-40B4-BE49-F238E27FC236}">
                <a16:creationId xmlns:a16="http://schemas.microsoft.com/office/drawing/2014/main" id="{61D0DC73-F29E-77F6-EB51-36A1483A3496}"/>
              </a:ext>
            </a:extLst>
          </p:cNvPr>
          <p:cNvPicPr>
            <a:picLocks noChangeAspect="1"/>
          </p:cNvPicPr>
          <p:nvPr/>
        </p:nvPicPr>
        <p:blipFill rotWithShape="1">
          <a:blip r:embed="rId2"/>
          <a:srcRect l="12558" t="25108" r="42537" b="24654"/>
          <a:stretch/>
        </p:blipFill>
        <p:spPr>
          <a:xfrm>
            <a:off x="4829789" y="598437"/>
            <a:ext cx="2189860" cy="2449901"/>
          </a:xfrm>
          <a:prstGeom prst="rect">
            <a:avLst/>
          </a:prstGeom>
        </p:spPr>
      </p:pic>
      <p:sp>
        <p:nvSpPr>
          <p:cNvPr id="14" name="Picture Placeholder 13">
            <a:extLst>
              <a:ext uri="{FF2B5EF4-FFF2-40B4-BE49-F238E27FC236}">
                <a16:creationId xmlns:a16="http://schemas.microsoft.com/office/drawing/2014/main" id="{32940619-6216-4244-572D-355AB3351E8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8343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2B6202-F817-A606-140E-12A203DA30C0}"/>
              </a:ext>
            </a:extLst>
          </p:cNvPr>
          <p:cNvPicPr>
            <a:picLocks noChangeAspect="1"/>
          </p:cNvPicPr>
          <p:nvPr/>
        </p:nvPicPr>
        <p:blipFill>
          <a:blip r:embed="rId2"/>
          <a:stretch>
            <a:fillRect/>
          </a:stretch>
        </p:blipFill>
        <p:spPr>
          <a:xfrm>
            <a:off x="3570859" y="0"/>
            <a:ext cx="4360170" cy="6858000"/>
          </a:xfrm>
          <a:prstGeom prst="rect">
            <a:avLst/>
          </a:prstGeom>
        </p:spPr>
      </p:pic>
    </p:spTree>
    <p:extLst>
      <p:ext uri="{BB962C8B-B14F-4D97-AF65-F5344CB8AC3E}">
        <p14:creationId xmlns:p14="http://schemas.microsoft.com/office/powerpoint/2010/main" val="212896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7A60-49BC-0F6F-3276-3C724F410A02}"/>
              </a:ext>
            </a:extLst>
          </p:cNvPr>
          <p:cNvSpPr>
            <a:spLocks noGrp="1"/>
          </p:cNvSpPr>
          <p:nvPr>
            <p:ph type="title"/>
          </p:nvPr>
        </p:nvSpPr>
        <p:spPr/>
        <p:txBody>
          <a:bodyPr/>
          <a:lstStyle/>
          <a:p>
            <a:endParaRPr lang="en-US"/>
          </a:p>
        </p:txBody>
      </p:sp>
      <p:sp>
        <p:nvSpPr>
          <p:cNvPr id="3" name="Table Placeholder 2">
            <a:extLst>
              <a:ext uri="{FF2B5EF4-FFF2-40B4-BE49-F238E27FC236}">
                <a16:creationId xmlns:a16="http://schemas.microsoft.com/office/drawing/2014/main" id="{891C1824-F606-193A-4BC4-306B741A3845}"/>
              </a:ext>
            </a:extLst>
          </p:cNvPr>
          <p:cNvSpPr>
            <a:spLocks noGrp="1"/>
          </p:cNvSpPr>
          <p:nvPr>
            <p:ph type="tbl" sz="quarter" idx="13"/>
          </p:nvPr>
        </p:nvSpPr>
        <p:spPr>
          <a:xfrm>
            <a:off x="762000" y="5253487"/>
            <a:ext cx="10665845" cy="842511"/>
          </a:xfrm>
        </p:spPr>
        <p:txBody>
          <a:bodyPr/>
          <a:lstStyle/>
          <a:p>
            <a:pPr marL="0" indent="0" algn="ctr">
              <a:buNone/>
            </a:pPr>
            <a:r>
              <a:rPr lang="en-US" dirty="0"/>
              <a:t>Additional notation</a:t>
            </a:r>
          </a:p>
        </p:txBody>
      </p:sp>
      <p:sp>
        <p:nvSpPr>
          <p:cNvPr id="4" name="Slide Number Placeholder 3">
            <a:extLst>
              <a:ext uri="{FF2B5EF4-FFF2-40B4-BE49-F238E27FC236}">
                <a16:creationId xmlns:a16="http://schemas.microsoft.com/office/drawing/2014/main" id="{6140D154-5DAB-4BA2-84BE-B5985D884A52}"/>
              </a:ext>
            </a:extLst>
          </p:cNvPr>
          <p:cNvSpPr>
            <a:spLocks noGrp="1"/>
          </p:cNvSpPr>
          <p:nvPr>
            <p:ph type="sldNum" sz="quarter" idx="12"/>
          </p:nvPr>
        </p:nvSpPr>
        <p:spPr/>
        <p:txBody>
          <a:bodyPr/>
          <a:lstStyle/>
          <a:p>
            <a:fld id="{B5CEABB6-07DC-46E8-9B57-56EC44A396E5}" type="slidenum">
              <a:rPr lang="en-US" smtClean="0"/>
              <a:pPr/>
              <a:t>13</a:t>
            </a:fld>
            <a:endParaRPr lang="en-US" dirty="0"/>
          </a:p>
        </p:txBody>
      </p:sp>
      <p:pic>
        <p:nvPicPr>
          <p:cNvPr id="6" name="Picture 5" descr="A set of different shapes&#10;&#10;Description automatically generated">
            <a:extLst>
              <a:ext uri="{FF2B5EF4-FFF2-40B4-BE49-F238E27FC236}">
                <a16:creationId xmlns:a16="http://schemas.microsoft.com/office/drawing/2014/main" id="{16844332-7A93-5568-3D03-D4CEE171930B}"/>
              </a:ext>
            </a:extLst>
          </p:cNvPr>
          <p:cNvPicPr>
            <a:picLocks noChangeAspect="1"/>
          </p:cNvPicPr>
          <p:nvPr/>
        </p:nvPicPr>
        <p:blipFill>
          <a:blip r:embed="rId2"/>
          <a:stretch>
            <a:fillRect/>
          </a:stretch>
        </p:blipFill>
        <p:spPr>
          <a:xfrm>
            <a:off x="2035834" y="224287"/>
            <a:ext cx="7620000" cy="5029200"/>
          </a:xfrm>
          <a:prstGeom prst="rect">
            <a:avLst/>
          </a:prstGeom>
        </p:spPr>
      </p:pic>
    </p:spTree>
    <p:extLst>
      <p:ext uri="{BB962C8B-B14F-4D97-AF65-F5344CB8AC3E}">
        <p14:creationId xmlns:p14="http://schemas.microsoft.com/office/powerpoint/2010/main" val="155786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D059A1-B26C-E3E3-77C2-56CB3092A9C0}"/>
              </a:ext>
            </a:extLst>
          </p:cNvPr>
          <p:cNvSpPr>
            <a:spLocks noGrp="1"/>
          </p:cNvSpPr>
          <p:nvPr>
            <p:ph type="sldNum" sz="quarter" idx="12"/>
          </p:nvPr>
        </p:nvSpPr>
        <p:spPr/>
        <p:txBody>
          <a:bodyPr/>
          <a:lstStyle/>
          <a:p>
            <a:fld id="{B5CEABB6-07DC-46E8-9B57-56EC44A396E5}" type="slidenum">
              <a:rPr lang="en-US" smtClean="0"/>
              <a:pPr/>
              <a:t>14</a:t>
            </a:fld>
            <a:endParaRPr lang="en-US" dirty="0"/>
          </a:p>
        </p:txBody>
      </p:sp>
      <p:pic>
        <p:nvPicPr>
          <p:cNvPr id="6" name="Picture 5">
            <a:extLst>
              <a:ext uri="{FF2B5EF4-FFF2-40B4-BE49-F238E27FC236}">
                <a16:creationId xmlns:a16="http://schemas.microsoft.com/office/drawing/2014/main" id="{F3EDE9A6-143C-46A3-296A-01FA9525E6A8}"/>
              </a:ext>
            </a:extLst>
          </p:cNvPr>
          <p:cNvPicPr>
            <a:picLocks noChangeAspect="1"/>
          </p:cNvPicPr>
          <p:nvPr/>
        </p:nvPicPr>
        <p:blipFill>
          <a:blip r:embed="rId2"/>
          <a:stretch>
            <a:fillRect/>
          </a:stretch>
        </p:blipFill>
        <p:spPr>
          <a:xfrm>
            <a:off x="4952840" y="156706"/>
            <a:ext cx="2286319" cy="6544588"/>
          </a:xfrm>
          <a:prstGeom prst="rect">
            <a:avLst/>
          </a:prstGeom>
        </p:spPr>
      </p:pic>
    </p:spTree>
    <p:extLst>
      <p:ext uri="{BB962C8B-B14F-4D97-AF65-F5344CB8AC3E}">
        <p14:creationId xmlns:p14="http://schemas.microsoft.com/office/powerpoint/2010/main" val="104514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11755-73E1-0837-6DBB-CFBE1E3BBBA8}"/>
              </a:ext>
            </a:extLst>
          </p:cNvPr>
          <p:cNvSpPr>
            <a:spLocks noGrp="1"/>
          </p:cNvSpPr>
          <p:nvPr>
            <p:ph type="sldNum" sz="quarter" idx="12"/>
          </p:nvPr>
        </p:nvSpPr>
        <p:spPr/>
        <p:txBody>
          <a:bodyPr/>
          <a:lstStyle/>
          <a:p>
            <a:fld id="{B5CEABB6-07DC-46E8-9B57-56EC44A396E5}" type="slidenum">
              <a:rPr lang="en-US" smtClean="0"/>
              <a:pPr/>
              <a:t>15</a:t>
            </a:fld>
            <a:endParaRPr lang="en-US" dirty="0"/>
          </a:p>
        </p:txBody>
      </p:sp>
      <p:pic>
        <p:nvPicPr>
          <p:cNvPr id="6" name="Picture 5" descr="A diagram of a diagram&#10;&#10;Description automatically generated">
            <a:extLst>
              <a:ext uri="{FF2B5EF4-FFF2-40B4-BE49-F238E27FC236}">
                <a16:creationId xmlns:a16="http://schemas.microsoft.com/office/drawing/2014/main" id="{1C9C178F-F737-8F83-3E58-1BD73D791724}"/>
              </a:ext>
            </a:extLst>
          </p:cNvPr>
          <p:cNvPicPr>
            <a:picLocks noChangeAspect="1"/>
          </p:cNvPicPr>
          <p:nvPr/>
        </p:nvPicPr>
        <p:blipFill>
          <a:blip r:embed="rId2"/>
          <a:stretch>
            <a:fillRect/>
          </a:stretch>
        </p:blipFill>
        <p:spPr>
          <a:xfrm>
            <a:off x="2653147" y="0"/>
            <a:ext cx="6609660" cy="6858000"/>
          </a:xfrm>
          <a:prstGeom prst="rect">
            <a:avLst/>
          </a:prstGeom>
        </p:spPr>
      </p:pic>
    </p:spTree>
    <p:extLst>
      <p:ext uri="{BB962C8B-B14F-4D97-AF65-F5344CB8AC3E}">
        <p14:creationId xmlns:p14="http://schemas.microsoft.com/office/powerpoint/2010/main" val="106744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790E-694B-50DC-334B-5382DAE04B21}"/>
              </a:ext>
            </a:extLst>
          </p:cNvPr>
          <p:cNvSpPr>
            <a:spLocks noGrp="1"/>
          </p:cNvSpPr>
          <p:nvPr>
            <p:ph type="title"/>
          </p:nvPr>
        </p:nvSpPr>
        <p:spPr/>
        <p:txBody>
          <a:bodyPr/>
          <a:lstStyle/>
          <a:p>
            <a:r>
              <a:rPr lang="en-US" dirty="0"/>
              <a:t>exercises</a:t>
            </a:r>
          </a:p>
        </p:txBody>
      </p:sp>
      <p:sp>
        <p:nvSpPr>
          <p:cNvPr id="3" name="Table Placeholder 2">
            <a:extLst>
              <a:ext uri="{FF2B5EF4-FFF2-40B4-BE49-F238E27FC236}">
                <a16:creationId xmlns:a16="http://schemas.microsoft.com/office/drawing/2014/main" id="{9361B6C2-D133-4792-D8A4-2F475532F33E}"/>
              </a:ext>
            </a:extLst>
          </p:cNvPr>
          <p:cNvSpPr>
            <a:spLocks noGrp="1"/>
          </p:cNvSpPr>
          <p:nvPr>
            <p:ph type="tbl" sz="quarter" idx="13"/>
          </p:nvPr>
        </p:nvSpPr>
        <p:spPr/>
        <p:txBody>
          <a:bodyPr/>
          <a:lstStyle/>
          <a:p>
            <a:pPr marL="514350" indent="-514350">
              <a:buFont typeface="+mj-lt"/>
              <a:buAutoNum type="arabicPeriod"/>
            </a:pPr>
            <a:r>
              <a:rPr lang="en-US" dirty="0"/>
              <a:t>Create a flowchart of a </a:t>
            </a:r>
            <a:r>
              <a:rPr lang="en-US" b="1" dirty="0"/>
              <a:t>SIMPLIFIED</a:t>
            </a:r>
            <a:r>
              <a:rPr lang="en-US" dirty="0"/>
              <a:t> service(booking a flight, getting a library card, or using a vending machine)</a:t>
            </a:r>
          </a:p>
          <a:p>
            <a:pPr marL="514350" indent="-514350">
              <a:buFont typeface="+mj-lt"/>
              <a:buAutoNum type="arabicPeriod"/>
            </a:pPr>
            <a:r>
              <a:rPr lang="en-US" dirty="0"/>
              <a:t>Choose a simple algorithm and create a flowchart for it (bonus: code implementation)</a:t>
            </a:r>
          </a:p>
          <a:p>
            <a:endParaRPr lang="en-US" dirty="0"/>
          </a:p>
        </p:txBody>
      </p:sp>
      <p:sp>
        <p:nvSpPr>
          <p:cNvPr id="4" name="Slide Number Placeholder 3">
            <a:extLst>
              <a:ext uri="{FF2B5EF4-FFF2-40B4-BE49-F238E27FC236}">
                <a16:creationId xmlns:a16="http://schemas.microsoft.com/office/drawing/2014/main" id="{9D7E75D5-FC46-4B89-C046-FF8D3A6B121C}"/>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16679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974771" y="576943"/>
            <a:ext cx="6449786" cy="2785508"/>
          </a:xfrm>
        </p:spPr>
        <p:txBody>
          <a:bodyPr>
            <a:normAutofit/>
          </a:bodyPr>
          <a:lstStyle/>
          <a:p>
            <a:r>
              <a:rPr lang="en-US" dirty="0"/>
              <a:t>END</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974772" y="3373686"/>
            <a:ext cx="6449785" cy="1029586"/>
          </a:xfrm>
        </p:spPr>
        <p:txBody>
          <a:bodyPr/>
          <a:lstStyle/>
          <a:p>
            <a:endParaRPr lang="en-US" dirty="0"/>
          </a:p>
        </p:txBody>
      </p:sp>
      <p:sp>
        <p:nvSpPr>
          <p:cNvPr id="4" name="Slide Number Placeholder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Tree>
    <p:extLst>
      <p:ext uri="{BB962C8B-B14F-4D97-AF65-F5344CB8AC3E}">
        <p14:creationId xmlns:p14="http://schemas.microsoft.com/office/powerpoint/2010/main" val="300325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A88B4BF-BE8B-FE1A-680E-3C0BFF9B8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18A41-018E-9700-6DE3-4292CE190D0B}"/>
              </a:ext>
            </a:extLst>
          </p:cNvPr>
          <p:cNvSpPr>
            <a:spLocks noGrp="1"/>
          </p:cNvSpPr>
          <p:nvPr>
            <p:ph type="title"/>
          </p:nvPr>
        </p:nvSpPr>
        <p:spPr>
          <a:xfrm>
            <a:off x="762001" y="896112"/>
            <a:ext cx="6589150" cy="1988706"/>
          </a:xfrm>
        </p:spPr>
        <p:txBody>
          <a:bodyPr/>
          <a:lstStyle/>
          <a:p>
            <a:r>
              <a:rPr lang="en-US" dirty="0"/>
              <a:t>Software architecture</a:t>
            </a:r>
          </a:p>
        </p:txBody>
      </p:sp>
      <p:sp>
        <p:nvSpPr>
          <p:cNvPr id="3" name="Content Placeholder 2">
            <a:extLst>
              <a:ext uri="{FF2B5EF4-FFF2-40B4-BE49-F238E27FC236}">
                <a16:creationId xmlns:a16="http://schemas.microsoft.com/office/drawing/2014/main" id="{E2A012A6-3A63-CA91-F967-ADD28E1CF980}"/>
              </a:ext>
            </a:extLst>
          </p:cNvPr>
          <p:cNvSpPr>
            <a:spLocks noGrp="1"/>
          </p:cNvSpPr>
          <p:nvPr>
            <p:ph sz="half" idx="14"/>
          </p:nvPr>
        </p:nvSpPr>
        <p:spPr>
          <a:xfrm>
            <a:off x="762000" y="3059113"/>
            <a:ext cx="6597650" cy="3295650"/>
          </a:xfrm>
        </p:spPr>
        <p:txBody>
          <a:bodyPr vert="horz" lIns="91440" tIns="45720" rIns="91440" bIns="45720" rtlCol="0" anchor="t">
            <a:normAutofit/>
          </a:bodyPr>
          <a:lstStyle/>
          <a:p>
            <a:r>
              <a:rPr lang="en-US" dirty="0"/>
              <a:t>Software architecture describes the fundamental concepts and properties of a system within the context of its environment, relationships, principles of design, and more. Software architecture encompasses the organization of a software system, structural elements, behavioral elements, and the composition of those elements into larger subsystems. Software systems can often contain multiple architectures.</a:t>
            </a:r>
          </a:p>
        </p:txBody>
      </p:sp>
      <p:sp>
        <p:nvSpPr>
          <p:cNvPr id="6" name="Slide Number Placeholder 5">
            <a:extLst>
              <a:ext uri="{FF2B5EF4-FFF2-40B4-BE49-F238E27FC236}">
                <a16:creationId xmlns:a16="http://schemas.microsoft.com/office/drawing/2014/main" id="{0672A886-79A6-9AA5-E93E-DF304172291A}"/>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87724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a:noAutofit/>
          </a:bodyPr>
          <a:lstStyle/>
          <a:p>
            <a:r>
              <a:rPr lang="en-US" sz="2800" dirty="0"/>
              <a:t>Service diagrams are a type of flowchart used to illustrate the various components of a service and how they interact. </a:t>
            </a:r>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1" y="896112"/>
            <a:ext cx="6589150" cy="1988706"/>
          </a:xfrm>
        </p:spPr>
        <p:txBody>
          <a:bodyPr/>
          <a:lstStyle/>
          <a:p>
            <a:r>
              <a:rPr lang="en-US" dirty="0"/>
              <a:t>Representation</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62000" y="3059113"/>
            <a:ext cx="6597650" cy="3295650"/>
          </a:xfrm>
        </p:spPr>
        <p:txBody>
          <a:bodyPr vert="horz" lIns="91440" tIns="45720" rIns="91440" bIns="45720" rtlCol="0" anchor="t">
            <a:normAutofit/>
          </a:bodyPr>
          <a:lstStyle/>
          <a:p>
            <a:r>
              <a:rPr lang="en-US" dirty="0"/>
              <a:t>The  flowchart is  the most widely used graphical  representation  for procedural design. The flowchart  is quite simple pictorial. </a:t>
            </a:r>
          </a:p>
          <a:p>
            <a:r>
              <a:rPr lang="en-US" dirty="0"/>
              <a:t>Flowcharts are one of the most basic types of diagrams you can make. Their simplicity makes them an effective tool for visualizing the logic of an algorithm or program before you start coding.</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6B057C-C168-A5F5-46CB-AEE6A7624824}"/>
              </a:ext>
            </a:extLst>
          </p:cNvPr>
          <p:cNvSpPr>
            <a:spLocks noGrp="1"/>
          </p:cNvSpPr>
          <p:nvPr>
            <p:ph type="title"/>
          </p:nvPr>
        </p:nvSpPr>
        <p:spPr/>
        <p:txBody>
          <a:bodyPr/>
          <a:lstStyle/>
          <a:p>
            <a:r>
              <a:rPr lang="en-US" b="1" dirty="0"/>
              <a:t>Flowchart Basic Procedure</a:t>
            </a:r>
            <a:br>
              <a:rPr lang="en-US" b="1" dirty="0"/>
            </a:br>
            <a:endParaRPr lang="en-US" dirty="0"/>
          </a:p>
        </p:txBody>
      </p:sp>
      <p:sp>
        <p:nvSpPr>
          <p:cNvPr id="3" name="Slide Number Placeholder 2">
            <a:extLst>
              <a:ext uri="{FF2B5EF4-FFF2-40B4-BE49-F238E27FC236}">
                <a16:creationId xmlns:a16="http://schemas.microsoft.com/office/drawing/2014/main" id="{55C8D0AC-41F4-524D-DA4F-6A70BB08A8C5}"/>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
        <p:nvSpPr>
          <p:cNvPr id="6" name="Content Placeholder 5">
            <a:extLst>
              <a:ext uri="{FF2B5EF4-FFF2-40B4-BE49-F238E27FC236}">
                <a16:creationId xmlns:a16="http://schemas.microsoft.com/office/drawing/2014/main" id="{D653F013-D70C-B44D-E57F-35E0D1434DD4}"/>
              </a:ext>
            </a:extLst>
          </p:cNvPr>
          <p:cNvSpPr>
            <a:spLocks noGrp="1"/>
          </p:cNvSpPr>
          <p:nvPr>
            <p:ph sz="half" idx="14"/>
          </p:nvPr>
        </p:nvSpPr>
        <p:spPr/>
        <p:txBody>
          <a:bodyPr>
            <a:normAutofit fontScale="92500"/>
          </a:bodyPr>
          <a:lstStyle/>
          <a:p>
            <a:pPr>
              <a:buFont typeface="+mj-lt"/>
              <a:buAutoNum type="arabicPeriod"/>
            </a:pPr>
            <a:r>
              <a:rPr lang="en-US" sz="1200" dirty="0"/>
              <a:t>Define the process to be diagrammed. Write its title at the top of the work surface.</a:t>
            </a:r>
          </a:p>
          <a:p>
            <a:pPr>
              <a:buFont typeface="+mj-lt"/>
              <a:buAutoNum type="arabicPeriod"/>
            </a:pPr>
            <a:r>
              <a:rPr lang="en-US" sz="1200" dirty="0"/>
              <a:t>Discuss and decide on the boundaries of your process: Where or when does the process start? Where or when does it end? Discuss and decide on the level of detail to be included in the diagram.</a:t>
            </a:r>
          </a:p>
          <a:p>
            <a:pPr>
              <a:buFont typeface="+mj-lt"/>
              <a:buAutoNum type="arabicPeriod"/>
            </a:pPr>
            <a:r>
              <a:rPr lang="en-US" sz="1200" dirty="0"/>
              <a:t>Brainstorm the activities that take place. Write each on a card or sticky note. </a:t>
            </a:r>
          </a:p>
          <a:p>
            <a:pPr>
              <a:buFont typeface="+mj-lt"/>
              <a:buAutoNum type="arabicPeriod"/>
            </a:pPr>
            <a:r>
              <a:rPr lang="en-US" sz="1200" dirty="0"/>
              <a:t>Arrange the activities in proper sequence.</a:t>
            </a:r>
          </a:p>
          <a:p>
            <a:pPr>
              <a:buFont typeface="+mj-lt"/>
              <a:buAutoNum type="arabicPeriod"/>
            </a:pPr>
            <a:r>
              <a:rPr lang="en-US" sz="1200" dirty="0"/>
              <a:t>When all activities are included and everyone agrees that the sequence is correct, draw arrows to show the flow of the process.</a:t>
            </a:r>
          </a:p>
          <a:p>
            <a:pPr>
              <a:buFont typeface="+mj-lt"/>
              <a:buAutoNum type="arabicPeriod"/>
            </a:pPr>
            <a:r>
              <a:rPr lang="en-US" sz="1200" dirty="0"/>
              <a:t>Review the flowchart with others involved in the process (workers, supervisors, suppliers, customers) to see if they agree that the process is drawn accurately.</a:t>
            </a:r>
          </a:p>
          <a:p>
            <a:endParaRPr lang="en-US" sz="1200" dirty="0"/>
          </a:p>
        </p:txBody>
      </p:sp>
    </p:spTree>
    <p:extLst>
      <p:ext uri="{BB962C8B-B14F-4D97-AF65-F5344CB8AC3E}">
        <p14:creationId xmlns:p14="http://schemas.microsoft.com/office/powerpoint/2010/main" val="274332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56B9-0BFC-671A-8A5E-6807D9F5CA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B9004D1-16C2-2B45-1405-A438ECA9FADB}"/>
              </a:ext>
            </a:extLst>
          </p:cNvPr>
          <p:cNvSpPr>
            <a:spLocks noGrp="1"/>
          </p:cNvSpPr>
          <p:nvPr>
            <p:ph type="ctrTitle"/>
          </p:nvPr>
        </p:nvSpPr>
        <p:spPr/>
        <p:txBody>
          <a:bodyPr/>
          <a:lstStyle/>
          <a:p>
            <a:r>
              <a:rPr lang="en-US" dirty="0"/>
              <a:t>Rounded Rectangle</a:t>
            </a:r>
          </a:p>
        </p:txBody>
      </p:sp>
      <p:sp>
        <p:nvSpPr>
          <p:cNvPr id="6" name="Subtitle 5">
            <a:extLst>
              <a:ext uri="{FF2B5EF4-FFF2-40B4-BE49-F238E27FC236}">
                <a16:creationId xmlns:a16="http://schemas.microsoft.com/office/drawing/2014/main" id="{75D4B36C-4D22-B6B9-29F1-F9AA35DE872B}"/>
              </a:ext>
            </a:extLst>
          </p:cNvPr>
          <p:cNvSpPr>
            <a:spLocks noGrp="1"/>
          </p:cNvSpPr>
          <p:nvPr>
            <p:ph type="subTitle" idx="1"/>
          </p:nvPr>
        </p:nvSpPr>
        <p:spPr/>
        <p:txBody>
          <a:bodyPr/>
          <a:lstStyle/>
          <a:p>
            <a:r>
              <a:rPr lang="en-US" dirty="0"/>
              <a:t>Used to represent the starting point or terminal point of a flowchart</a:t>
            </a:r>
          </a:p>
        </p:txBody>
      </p:sp>
      <p:sp>
        <p:nvSpPr>
          <p:cNvPr id="7" name="Picture Placeholder 6">
            <a:extLst>
              <a:ext uri="{FF2B5EF4-FFF2-40B4-BE49-F238E27FC236}">
                <a16:creationId xmlns:a16="http://schemas.microsoft.com/office/drawing/2014/main" id="{68ED4DC7-EEB2-6805-EF08-0CCE908841AE}"/>
              </a:ext>
            </a:extLst>
          </p:cNvPr>
          <p:cNvSpPr>
            <a:spLocks noGrp="1"/>
          </p:cNvSpPr>
          <p:nvPr>
            <p:ph type="pic" sz="quarter" idx="13"/>
          </p:nvPr>
        </p:nvSpPr>
        <p:spPr/>
        <p:txBody>
          <a:bodyPr/>
          <a:lstStyle/>
          <a:p>
            <a:endParaRPr lang="en-US"/>
          </a:p>
        </p:txBody>
      </p:sp>
      <p:sp>
        <p:nvSpPr>
          <p:cNvPr id="3" name="Slide Number Placeholder 2">
            <a:extLst>
              <a:ext uri="{FF2B5EF4-FFF2-40B4-BE49-F238E27FC236}">
                <a16:creationId xmlns:a16="http://schemas.microsoft.com/office/drawing/2014/main" id="{E87BAB81-9690-A694-F0DE-283542AD2710}"/>
              </a:ext>
            </a:extLst>
          </p:cNvPr>
          <p:cNvSpPr>
            <a:spLocks noGrp="1"/>
          </p:cNvSpPr>
          <p:nvPr>
            <p:ph type="sldNum" sz="quarter" idx="4294967295"/>
          </p:nvPr>
        </p:nvSpPr>
        <p:spPr>
          <a:xfrm>
            <a:off x="11734800" y="6354763"/>
            <a:ext cx="457200" cy="365125"/>
          </a:xfrm>
        </p:spPr>
        <p:txBody>
          <a:bodyPr/>
          <a:lstStyle/>
          <a:p>
            <a:fld id="{B5CEABB6-07DC-46E8-9B57-56EC44A396E5}" type="slidenum">
              <a:rPr lang="en-US" smtClean="0"/>
              <a:pPr/>
              <a:t>5</a:t>
            </a:fld>
            <a:endParaRPr lang="en-US" dirty="0"/>
          </a:p>
        </p:txBody>
      </p:sp>
      <p:sp>
        <p:nvSpPr>
          <p:cNvPr id="2" name="Oval 1">
            <a:extLst>
              <a:ext uri="{FF2B5EF4-FFF2-40B4-BE49-F238E27FC236}">
                <a16:creationId xmlns:a16="http://schemas.microsoft.com/office/drawing/2014/main" id="{F241E079-B380-B74F-D85D-BBDD134A3050}"/>
              </a:ext>
            </a:extLst>
          </p:cNvPr>
          <p:cNvSpPr/>
          <p:nvPr/>
        </p:nvSpPr>
        <p:spPr>
          <a:xfrm>
            <a:off x="4829789" y="403854"/>
            <a:ext cx="4076118" cy="177704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3068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423C63-88DC-5266-C47A-D3C89658BCD8}"/>
              </a:ext>
            </a:extLst>
          </p:cNvPr>
          <p:cNvSpPr>
            <a:spLocks noGrp="1"/>
          </p:cNvSpPr>
          <p:nvPr>
            <p:ph type="ctrTitle"/>
          </p:nvPr>
        </p:nvSpPr>
        <p:spPr/>
        <p:txBody>
          <a:bodyPr/>
          <a:lstStyle/>
          <a:p>
            <a:r>
              <a:rPr lang="en-US" dirty="0"/>
              <a:t>Rectangle</a:t>
            </a:r>
          </a:p>
        </p:txBody>
      </p:sp>
      <p:sp>
        <p:nvSpPr>
          <p:cNvPr id="6" name="Subtitle 5">
            <a:extLst>
              <a:ext uri="{FF2B5EF4-FFF2-40B4-BE49-F238E27FC236}">
                <a16:creationId xmlns:a16="http://schemas.microsoft.com/office/drawing/2014/main" id="{F8D32FCC-2D9B-779A-0AD1-789491154B18}"/>
              </a:ext>
            </a:extLst>
          </p:cNvPr>
          <p:cNvSpPr>
            <a:spLocks noGrp="1"/>
          </p:cNvSpPr>
          <p:nvPr>
            <p:ph type="subTitle" idx="1"/>
          </p:nvPr>
        </p:nvSpPr>
        <p:spPr/>
        <p:txBody>
          <a:bodyPr/>
          <a:lstStyle/>
          <a:p>
            <a:r>
              <a:rPr lang="en-US" dirty="0"/>
              <a:t>Represents processes(e.g. mathematical operations)</a:t>
            </a:r>
          </a:p>
        </p:txBody>
      </p:sp>
      <p:sp>
        <p:nvSpPr>
          <p:cNvPr id="7" name="Picture Placeholder 6">
            <a:extLst>
              <a:ext uri="{FF2B5EF4-FFF2-40B4-BE49-F238E27FC236}">
                <a16:creationId xmlns:a16="http://schemas.microsoft.com/office/drawing/2014/main" id="{F0BCB159-DD12-18EC-8233-E94BED186ECE}"/>
              </a:ext>
            </a:extLst>
          </p:cNvPr>
          <p:cNvSpPr>
            <a:spLocks noGrp="1"/>
          </p:cNvSpPr>
          <p:nvPr>
            <p:ph type="pic" sz="quarter" idx="13"/>
          </p:nvPr>
        </p:nvSpPr>
        <p:spPr/>
        <p:txBody>
          <a:bodyPr/>
          <a:lstStyle/>
          <a:p>
            <a:endParaRPr lang="en-US"/>
          </a:p>
        </p:txBody>
      </p:sp>
      <p:sp>
        <p:nvSpPr>
          <p:cNvPr id="3" name="Slide Number Placeholder 2">
            <a:extLst>
              <a:ext uri="{FF2B5EF4-FFF2-40B4-BE49-F238E27FC236}">
                <a16:creationId xmlns:a16="http://schemas.microsoft.com/office/drawing/2014/main" id="{2305A550-B1AC-7865-0A79-384C9ACB5D14}"/>
              </a:ext>
            </a:extLst>
          </p:cNvPr>
          <p:cNvSpPr>
            <a:spLocks noGrp="1"/>
          </p:cNvSpPr>
          <p:nvPr>
            <p:ph type="sldNum" sz="quarter" idx="4294967295"/>
          </p:nvPr>
        </p:nvSpPr>
        <p:spPr>
          <a:xfrm>
            <a:off x="11734800" y="6354763"/>
            <a:ext cx="457200" cy="365125"/>
          </a:xfrm>
        </p:spPr>
        <p:txBody>
          <a:bodyPr/>
          <a:lstStyle/>
          <a:p>
            <a:fld id="{B5CEABB6-07DC-46E8-9B57-56EC44A396E5}" type="slidenum">
              <a:rPr lang="en-US" smtClean="0"/>
              <a:pPr/>
              <a:t>6</a:t>
            </a:fld>
            <a:endParaRPr lang="en-US" dirty="0"/>
          </a:p>
        </p:txBody>
      </p:sp>
      <p:sp>
        <p:nvSpPr>
          <p:cNvPr id="8" name="Rectangle: Rounded Corners 7">
            <a:extLst>
              <a:ext uri="{FF2B5EF4-FFF2-40B4-BE49-F238E27FC236}">
                <a16:creationId xmlns:a16="http://schemas.microsoft.com/office/drawing/2014/main" id="{90C30328-3608-ED8E-6FB2-77490231BF58}"/>
              </a:ext>
            </a:extLst>
          </p:cNvPr>
          <p:cNvSpPr/>
          <p:nvPr/>
        </p:nvSpPr>
        <p:spPr>
          <a:xfrm>
            <a:off x="4829789" y="544284"/>
            <a:ext cx="4252823" cy="1957375"/>
          </a:xfrm>
          <a:prstGeom prst="roundRect">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343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F846-B2D9-3FEC-7024-5320BE3E71CA}"/>
              </a:ext>
            </a:extLst>
          </p:cNvPr>
          <p:cNvSpPr>
            <a:spLocks noGrp="1"/>
          </p:cNvSpPr>
          <p:nvPr>
            <p:ph type="ctrTitle"/>
          </p:nvPr>
        </p:nvSpPr>
        <p:spPr/>
        <p:txBody>
          <a:bodyPr>
            <a:normAutofit/>
          </a:bodyPr>
          <a:lstStyle/>
          <a:p>
            <a:r>
              <a:rPr lang="en-US" dirty="0"/>
              <a:t>Diamond</a:t>
            </a:r>
          </a:p>
        </p:txBody>
      </p:sp>
      <p:sp>
        <p:nvSpPr>
          <p:cNvPr id="3" name="Subtitle 2">
            <a:extLst>
              <a:ext uri="{FF2B5EF4-FFF2-40B4-BE49-F238E27FC236}">
                <a16:creationId xmlns:a16="http://schemas.microsoft.com/office/drawing/2014/main" id="{396F611A-E5BB-5056-85EB-528B80D84CE0}"/>
              </a:ext>
            </a:extLst>
          </p:cNvPr>
          <p:cNvSpPr>
            <a:spLocks noGrp="1"/>
          </p:cNvSpPr>
          <p:nvPr>
            <p:ph type="subTitle" idx="1"/>
          </p:nvPr>
        </p:nvSpPr>
        <p:spPr/>
        <p:txBody>
          <a:bodyPr>
            <a:normAutofit fontScale="77500" lnSpcReduction="20000"/>
          </a:bodyPr>
          <a:lstStyle/>
          <a:p>
            <a:r>
              <a:rPr lang="en-US" dirty="0"/>
              <a:t>Decision based on a question. The question is written in the diamond. More than one arrow goes out of the diamond, each one showing the direction the process takes for a given answer to the question. (Often the answers are "yes" and "no.")</a:t>
            </a:r>
          </a:p>
        </p:txBody>
      </p:sp>
      <p:sp>
        <p:nvSpPr>
          <p:cNvPr id="4" name="Picture Placeholder 3">
            <a:extLst>
              <a:ext uri="{FF2B5EF4-FFF2-40B4-BE49-F238E27FC236}">
                <a16:creationId xmlns:a16="http://schemas.microsoft.com/office/drawing/2014/main" id="{929EBEB2-8FBF-4A71-9C31-C2C21F5B88B1}"/>
              </a:ext>
            </a:extLst>
          </p:cNvPr>
          <p:cNvSpPr>
            <a:spLocks noGrp="1"/>
          </p:cNvSpPr>
          <p:nvPr>
            <p:ph type="pic" sz="quarter" idx="13"/>
          </p:nvPr>
        </p:nvSpPr>
        <p:spPr/>
        <p:txBody>
          <a:bodyPr/>
          <a:lstStyle/>
          <a:p>
            <a:endParaRPr lang="en-US"/>
          </a:p>
        </p:txBody>
      </p:sp>
      <p:sp>
        <p:nvSpPr>
          <p:cNvPr id="11" name="Diamond 10">
            <a:extLst>
              <a:ext uri="{FF2B5EF4-FFF2-40B4-BE49-F238E27FC236}">
                <a16:creationId xmlns:a16="http://schemas.microsoft.com/office/drawing/2014/main" id="{2D1B0C3E-CFF0-B64C-06AE-582C2032C6B9}"/>
              </a:ext>
            </a:extLst>
          </p:cNvPr>
          <p:cNvSpPr/>
          <p:nvPr/>
        </p:nvSpPr>
        <p:spPr>
          <a:xfrm>
            <a:off x="4829789" y="776432"/>
            <a:ext cx="3881886" cy="2094020"/>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049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281D-1F30-C5A9-C581-EA4C881E5CA0}"/>
              </a:ext>
            </a:extLst>
          </p:cNvPr>
          <p:cNvSpPr>
            <a:spLocks noGrp="1"/>
          </p:cNvSpPr>
          <p:nvPr>
            <p:ph type="ctrTitle"/>
          </p:nvPr>
        </p:nvSpPr>
        <p:spPr/>
        <p:txBody>
          <a:bodyPr/>
          <a:lstStyle/>
          <a:p>
            <a:r>
              <a:rPr lang="en-US" dirty="0"/>
              <a:t>Lines</a:t>
            </a:r>
          </a:p>
        </p:txBody>
      </p:sp>
      <p:sp>
        <p:nvSpPr>
          <p:cNvPr id="3" name="Subtitle 2">
            <a:extLst>
              <a:ext uri="{FF2B5EF4-FFF2-40B4-BE49-F238E27FC236}">
                <a16:creationId xmlns:a16="http://schemas.microsoft.com/office/drawing/2014/main" id="{F661EA27-5F69-4EF0-AC06-B10FE41BB29B}"/>
              </a:ext>
            </a:extLst>
          </p:cNvPr>
          <p:cNvSpPr>
            <a:spLocks noGrp="1"/>
          </p:cNvSpPr>
          <p:nvPr>
            <p:ph type="subTitle" idx="1"/>
          </p:nvPr>
        </p:nvSpPr>
        <p:spPr/>
        <p:txBody>
          <a:bodyPr/>
          <a:lstStyle/>
          <a:p>
            <a:r>
              <a:rPr lang="en-US" dirty="0"/>
              <a:t>Connects components in a flowchart</a:t>
            </a:r>
          </a:p>
        </p:txBody>
      </p:sp>
      <p:sp>
        <p:nvSpPr>
          <p:cNvPr id="4" name="Picture Placeholder 3">
            <a:extLst>
              <a:ext uri="{FF2B5EF4-FFF2-40B4-BE49-F238E27FC236}">
                <a16:creationId xmlns:a16="http://schemas.microsoft.com/office/drawing/2014/main" id="{699B2F1D-2FCC-4ABC-0703-7E14B70CF0BE}"/>
              </a:ext>
            </a:extLst>
          </p:cNvPr>
          <p:cNvSpPr>
            <a:spLocks noGrp="1"/>
          </p:cNvSpPr>
          <p:nvPr>
            <p:ph type="pic" sz="quarter" idx="13"/>
          </p:nvPr>
        </p:nvSpPr>
        <p:spPr/>
        <p:txBody>
          <a:bodyPr/>
          <a:lstStyle/>
          <a:p>
            <a:endParaRPr lang="en-US"/>
          </a:p>
        </p:txBody>
      </p:sp>
      <p:cxnSp>
        <p:nvCxnSpPr>
          <p:cNvPr id="6" name="Straight Arrow Connector 5">
            <a:extLst>
              <a:ext uri="{FF2B5EF4-FFF2-40B4-BE49-F238E27FC236}">
                <a16:creationId xmlns:a16="http://schemas.microsoft.com/office/drawing/2014/main" id="{CFFD5860-38E7-62E7-9D6F-27972CE5FDD4}"/>
              </a:ext>
            </a:extLst>
          </p:cNvPr>
          <p:cNvCxnSpPr/>
          <p:nvPr/>
        </p:nvCxnSpPr>
        <p:spPr>
          <a:xfrm>
            <a:off x="5106836" y="1199072"/>
            <a:ext cx="2808000" cy="0"/>
          </a:xfrm>
          <a:prstGeom prst="straightConnector1">
            <a:avLst/>
          </a:prstGeom>
          <a:ln w="7620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0B7B1755-6CF8-B700-7F95-54D011EB04E0}"/>
              </a:ext>
            </a:extLst>
          </p:cNvPr>
          <p:cNvCxnSpPr>
            <a:cxnSpLocks/>
          </p:cNvCxnSpPr>
          <p:nvPr/>
        </p:nvCxnSpPr>
        <p:spPr>
          <a:xfrm flipH="1">
            <a:off x="5106836" y="1946695"/>
            <a:ext cx="2808000" cy="0"/>
          </a:xfrm>
          <a:prstGeom prst="straightConnector1">
            <a:avLst/>
          </a:prstGeom>
          <a:ln w="76200">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8210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9B4E-8A8D-A53F-826E-FEC9B9115C23}"/>
              </a:ext>
            </a:extLst>
          </p:cNvPr>
          <p:cNvSpPr>
            <a:spLocks noGrp="1"/>
          </p:cNvSpPr>
          <p:nvPr>
            <p:ph type="ctrTitle"/>
          </p:nvPr>
        </p:nvSpPr>
        <p:spPr/>
        <p:txBody>
          <a:bodyPr/>
          <a:lstStyle/>
          <a:p>
            <a:r>
              <a:rPr lang="en-US" dirty="0"/>
              <a:t>Input/output</a:t>
            </a:r>
          </a:p>
        </p:txBody>
      </p:sp>
      <p:sp>
        <p:nvSpPr>
          <p:cNvPr id="3" name="Subtitle 2">
            <a:extLst>
              <a:ext uri="{FF2B5EF4-FFF2-40B4-BE49-F238E27FC236}">
                <a16:creationId xmlns:a16="http://schemas.microsoft.com/office/drawing/2014/main" id="{C78646DD-3AAE-0274-D5F0-595312C9851F}"/>
              </a:ext>
            </a:extLst>
          </p:cNvPr>
          <p:cNvSpPr>
            <a:spLocks noGrp="1"/>
          </p:cNvSpPr>
          <p:nvPr>
            <p:ph type="subTitle" idx="1"/>
          </p:nvPr>
        </p:nvSpPr>
        <p:spPr/>
        <p:txBody>
          <a:bodyPr/>
          <a:lstStyle/>
          <a:p>
            <a:r>
              <a:rPr lang="en-US" dirty="0"/>
              <a:t>Represents information or data, that is transmitted or received</a:t>
            </a:r>
          </a:p>
        </p:txBody>
      </p:sp>
      <p:sp>
        <p:nvSpPr>
          <p:cNvPr id="4" name="Picture Placeholder 3">
            <a:extLst>
              <a:ext uri="{FF2B5EF4-FFF2-40B4-BE49-F238E27FC236}">
                <a16:creationId xmlns:a16="http://schemas.microsoft.com/office/drawing/2014/main" id="{598F7EEB-817B-347E-3D1D-882B23C159FE}"/>
              </a:ext>
            </a:extLst>
          </p:cNvPr>
          <p:cNvSpPr>
            <a:spLocks noGrp="1"/>
          </p:cNvSpPr>
          <p:nvPr>
            <p:ph type="pic" sz="quarter" idx="13"/>
          </p:nvPr>
        </p:nvSpPr>
        <p:spPr/>
        <p:txBody>
          <a:bodyPr/>
          <a:lstStyle/>
          <a:p>
            <a:endParaRPr lang="en-US"/>
          </a:p>
        </p:txBody>
      </p:sp>
      <p:sp>
        <p:nvSpPr>
          <p:cNvPr id="5" name="Flowchart: Data 4">
            <a:extLst>
              <a:ext uri="{FF2B5EF4-FFF2-40B4-BE49-F238E27FC236}">
                <a16:creationId xmlns:a16="http://schemas.microsoft.com/office/drawing/2014/main" id="{97D7C40F-D224-88C3-A781-7182EF443B0F}"/>
              </a:ext>
            </a:extLst>
          </p:cNvPr>
          <p:cNvSpPr/>
          <p:nvPr/>
        </p:nvSpPr>
        <p:spPr>
          <a:xfrm>
            <a:off x="4968815" y="1009291"/>
            <a:ext cx="4140679" cy="1354347"/>
          </a:xfrm>
          <a:prstGeom prst="flowChartInputOutp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58633163"/>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{BF0A0068-AD69-43B4-8D43-BA115207B76A}tf33968143_win32</Template>
  <TotalTime>56</TotalTime>
  <Words>453</Words>
  <Application>Microsoft Office PowerPoint</Application>
  <PresentationFormat>Широкоэкранный</PresentationFormat>
  <Paragraphs>48</Paragraphs>
  <Slides>18</Slides>
  <Notes>5</Notes>
  <HiddenSlides>1</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Avenir Next LT Pro</vt:lpstr>
      <vt:lpstr>Calibri</vt:lpstr>
      <vt:lpstr>Custom</vt:lpstr>
      <vt:lpstr>Elements of graphic notation of service diagram</vt:lpstr>
      <vt:lpstr>Service diagrams are a type of flowchart used to illustrate the various components of a service and how they interact. </vt:lpstr>
      <vt:lpstr>Representation</vt:lpstr>
      <vt:lpstr>Flowchart Basic Procedure </vt:lpstr>
      <vt:lpstr>Rounded Rectangle</vt:lpstr>
      <vt:lpstr>Rectangle</vt:lpstr>
      <vt:lpstr>Diamond</vt:lpstr>
      <vt:lpstr>Lines</vt:lpstr>
      <vt:lpstr>Input/output</vt:lpstr>
      <vt:lpstr>database</vt:lpstr>
      <vt:lpstr>person</vt:lpstr>
      <vt:lpstr>Презентация PowerPoint</vt:lpstr>
      <vt:lpstr>Презентация PowerPoint</vt:lpstr>
      <vt:lpstr>Презентация PowerPoint</vt:lpstr>
      <vt:lpstr>Презентация PowerPoint</vt:lpstr>
      <vt:lpstr>exercises</vt:lpstr>
      <vt:lpstr>END</vt:lpstr>
      <vt:lpstr>Software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graphic notation of service diagram</dc:title>
  <dc:creator>Нұрмағанбет Дәурен Асқарұлы</dc:creator>
  <cp:lastModifiedBy>Assem Noiabrevna</cp:lastModifiedBy>
  <cp:revision>3</cp:revision>
  <dcterms:created xsi:type="dcterms:W3CDTF">2024-03-04T16:03:51Z</dcterms:created>
  <dcterms:modified xsi:type="dcterms:W3CDTF">2024-04-17T09:16:02Z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